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4"/>
  </p:sldMasterIdLst>
  <p:notesMasterIdLst>
    <p:notesMasterId r:id="rId24"/>
  </p:notesMasterIdLst>
  <p:handoutMasterIdLst>
    <p:handoutMasterId r:id="rId25"/>
  </p:handoutMasterIdLst>
  <p:sldIdLst>
    <p:sldId id="399" r:id="rId5"/>
    <p:sldId id="424" r:id="rId6"/>
    <p:sldId id="258" r:id="rId7"/>
    <p:sldId id="269" r:id="rId8"/>
    <p:sldId id="439" r:id="rId9"/>
    <p:sldId id="402" r:id="rId10"/>
    <p:sldId id="438" r:id="rId11"/>
    <p:sldId id="425" r:id="rId12"/>
    <p:sldId id="429" r:id="rId13"/>
    <p:sldId id="434" r:id="rId14"/>
    <p:sldId id="276" r:id="rId15"/>
    <p:sldId id="437" r:id="rId16"/>
    <p:sldId id="440" r:id="rId17"/>
    <p:sldId id="441" r:id="rId18"/>
    <p:sldId id="442" r:id="rId19"/>
    <p:sldId id="443" r:id="rId20"/>
    <p:sldId id="444" r:id="rId21"/>
    <p:sldId id="445" r:id="rId22"/>
    <p:sldId id="33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64C7F1D-93AC-46FC-C895-70FE7977C8CA}" name="Boris Gutkin" initials="BG" userId="S::Boris_Gutkin@epam.com::7b3db621-c480-4035-adea-0c6e7090821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71BD"/>
    <a:srgbClr val="0047FF"/>
    <a:srgbClr val="00FFF0"/>
    <a:srgbClr val="2590EE"/>
    <a:srgbClr val="0078C2"/>
    <a:srgbClr val="000000"/>
    <a:srgbClr val="A0A0A0"/>
    <a:srgbClr val="010000"/>
    <a:srgbClr val="585757"/>
    <a:srgbClr val="08A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DB2AA6-860D-BA44-B214-808DA7C29E66}" v="67" dt="2023-02-27T17:56:18.324"/>
    <p1510:client id="{F607A1CB-70FE-F34F-B6F4-526F3D6BBAF4}" v="14" dt="2023-02-27T23:19:29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33" autoAdjust="0"/>
    <p:restoredTop sz="94694"/>
  </p:normalViewPr>
  <p:slideViewPr>
    <p:cSldViewPr snapToGrid="0">
      <p:cViewPr varScale="1">
        <p:scale>
          <a:sx n="112" d="100"/>
          <a:sy n="112" d="100"/>
        </p:scale>
        <p:origin x="101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&#65279;<?xml version="1.0" encoding="utf-8" standalone="yes"?>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presProps" Target="presProps.xml" /><Relationship Id="rId21" Type="http://schemas.openxmlformats.org/officeDocument/2006/relationships/slide" Target="slides/slide17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handoutMaster" Target="handoutMasters/handoutMaster1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openxmlformats.org/officeDocument/2006/relationships/tableStyles" Target="tableStyles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notesMaster" Target="notesMasters/notesMaster1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theme" Target="theme/theme1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31" Type="http://schemas.microsoft.com/office/2018/10/relationships/authors" Target="authors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viewProps" Target="viewProps.xml" /><Relationship Id="rId30" Type="http://schemas.microsoft.com/office/2015/10/relationships/revisionInfo" Target="revisionInfo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0AE391-5090-4A20-BB83-AE7944D757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0C791-4472-47EB-A5D1-40410E8609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3E989-3A32-4871-848D-A577D002F4D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89C3D-9323-4256-B98A-37D9853EA9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1EE58-95EA-4121-8D8F-D9BF9D78CF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C666C-E93D-47E9-A306-F95DA55A0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80DEF-0AD7-4BDB-840C-61DE4010FC3D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8A001-691D-41D9-91DC-B9507CB04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1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5821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10515600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374159C-7297-E470-BBCD-D20C41E7AF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1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93240"/>
            <a:ext cx="564080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33604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lang="en-US" sz="2000" b="1" i="0" kern="1200" dirty="0">
                <a:solidFill>
                  <a:schemeClr val="accent2"/>
                </a:solidFill>
                <a:latin typeface="Calibri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01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312699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202904" y="0"/>
            <a:ext cx="498909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841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x_Section_Header_Co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E69851-6AAB-66EC-0A76-12B276F29DA9}"/>
              </a:ext>
            </a:extLst>
          </p:cNvPr>
          <p:cNvSpPr/>
          <p:nvPr userDrawn="1"/>
        </p:nvSpPr>
        <p:spPr bwMode="auto">
          <a:xfrm>
            <a:off x="627063" y="647700"/>
            <a:ext cx="10929937" cy="5562600"/>
          </a:xfrm>
          <a:prstGeom prst="rect">
            <a:avLst/>
          </a:prstGeom>
          <a:gradFill flip="none" rotWithShape="1">
            <a:gsLst>
              <a:gs pos="45000">
                <a:schemeClr val="accent2">
                  <a:alpha val="36000"/>
                </a:schemeClr>
              </a:gs>
              <a:gs pos="100000">
                <a:srgbClr val="00F6FF"/>
              </a:gs>
              <a:gs pos="0">
                <a:schemeClr val="accent2">
                  <a:alpha val="5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7C6CED2-55A2-F179-4321-9EC646B48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64E2BBBC-80DF-5104-E076-20FB99B46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2E0E19A-C3CC-AE13-1EF9-7E889ADFC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D4D7A-E1F5-9D4D-D7A8-763291C906C5}"/>
              </a:ext>
            </a:extLst>
          </p:cNvPr>
          <p:cNvSpPr txBox="1"/>
          <p:nvPr userDrawn="1"/>
        </p:nvSpPr>
        <p:spPr>
          <a:xfrm>
            <a:off x="1066800" y="9855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409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Section_Header_Co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7C6CED2-55A2-F179-4321-9EC646B48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64E2BBBC-80DF-5104-E076-20FB99B46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2E0E19A-C3CC-AE13-1EF9-7E889ADFC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D4D7A-E1F5-9D4D-D7A8-763291C906C5}"/>
              </a:ext>
            </a:extLst>
          </p:cNvPr>
          <p:cNvSpPr txBox="1"/>
          <p:nvPr userDrawn="1"/>
        </p:nvSpPr>
        <p:spPr>
          <a:xfrm>
            <a:off x="1066800" y="9855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77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08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67323A-6698-B4F8-D2C4-A0336BD7AE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E4BE38F8-DEB6-5998-7EB6-840C179B2EC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74448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1F547D-7378-E8AC-FDF8-369B92791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BE70E68-FEAC-ABA3-6547-64F0048E25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D31E73-37D8-3F34-976E-F45C7FEB48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063" y="1211252"/>
            <a:ext cx="10929937" cy="48006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82257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263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968918"/>
            <a:ext cx="10917926" cy="203132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Sometimes You Want to Use a </a:t>
            </a:r>
            <a:br>
              <a:rPr lang="en-US"/>
            </a:br>
            <a:r>
              <a:rPr lang="en-US"/>
              <a:t>Subsection Divider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784228"/>
            <a:ext cx="4757677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This slide can serve you well. It even has a space for a little something under the title.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07188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8048DD2-9EC2-D0E6-390B-D6FEF7F7E0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1563803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1" i="0" spc="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730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Tex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 userDrawn="1"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2827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AFA1B-F90B-A268-2F9C-CA4B17339CD9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81C1502-7D00-6809-E064-3AD5F4B76491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46B66AD-D607-C8A3-57EC-E66339B963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7C0DA62-EC5A-3013-921C-9A16F87EFE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722843"/>
            <a:ext cx="3725863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sz="2200" b="1" spc="0">
                <a:solidFill>
                  <a:schemeClr val="tx1"/>
                </a:solidFill>
                <a:effectLst/>
                <a:latin typeface="Calibri" panose="020F050202020403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>
                <a:effectLst/>
              </a:rPr>
              <a:t>Title with Big and Little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35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Tex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3295A6AC-FD32-C87C-6A0D-33F65D81B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2827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5209EB-D467-51AD-6222-93834EA8BF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E75B6454-79A2-2746-023E-0F34DF1534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9294A11-D525-F9FD-CBCE-E94EB50BD9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722843"/>
            <a:ext cx="372586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200" b="1" i="0" spc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Title with Big and Little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137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2_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 userDrawn="1"/>
        </p:nvSpPr>
        <p:spPr bwMode="auto">
          <a:xfrm>
            <a:off x="4383741" y="0"/>
            <a:ext cx="7808259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263655-ECC2-257F-AD6E-E4540DE158C5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AC0358C-9119-8176-0FAF-2D0F448E696A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8E6BB-7FFB-90B2-6C94-3C04A71402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FD4FCF7-37B3-4B6E-CA97-E77D60596E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3299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_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B3BCBD-094A-89F2-36B2-991FE93DA7AB}"/>
              </a:ext>
            </a:extLst>
          </p:cNvPr>
          <p:cNvSpPr/>
          <p:nvPr userDrawn="1"/>
        </p:nvSpPr>
        <p:spPr bwMode="auto"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45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0AA22CD8-EFF5-B4F0-9996-5D1D7528FA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065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2_photos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643DA5-5C9F-C799-B890-61FDCC674F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B2AFD80-10E1-6FE8-0BA3-7DB5BD0EF3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2945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67300" y="922229"/>
            <a:ext cx="6477000" cy="4710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05165-68F7-9306-9E47-08C7A533D2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D5A6C40-BA77-05F7-4448-95E3A5B805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27794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1_Photo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29200" y="922229"/>
            <a:ext cx="6527800" cy="4710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3F49A-017D-C885-C56A-C3FBB74B0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0B97B73-9848-B399-89CA-F3A8272EAD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355403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Lar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49" y="1762728"/>
            <a:ext cx="10434623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C0EDD-AC36-F914-366E-69D6F90EE13C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23E1B07-F9BB-2FA8-4DF6-A285A2B35D36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1BB2CD-DBED-9BF2-22EE-06847388DA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7FCFF33-D049-FF15-5CC0-4097F2EF3B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20921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24673-46D9-F66F-D8AA-1868CFC21AC5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560B1A1-7081-6436-518E-306A74CAA7C5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BAD15E-B7C3-EF9C-7FB3-73E703417C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833662F-D4EC-7E5B-F24F-AC7D0C84BF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1396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_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F33CF80-FFEB-A0A3-96C3-70C36A76E51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gradFill>
                  <a:gsLst>
                    <a:gs pos="0">
                      <a:schemeClr val="accent4"/>
                    </a:gs>
                    <a:gs pos="69000">
                      <a:schemeClr val="accent5"/>
                    </a:gs>
                    <a:gs pos="99000">
                      <a:schemeClr val="accent3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8993B1-0A80-3A00-9ABA-D943C84F94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E8781-CC1D-4C98-DC9D-E92211A0FF4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B90660-EDDB-AFF8-F760-00811B862BF3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6D463D-6B94-0B73-6941-3200405EB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FB280B8-B919-4994-C32C-9E2358C40D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679857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2_Peop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C498510-4A43-03CD-36C1-2A8353B4C5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7FE39D-9B2F-3A82-4481-DEBB42062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1168C-27E6-70A9-36C3-AE546E841C2A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D8F7163-12E6-F27D-EEBA-98BF26708D37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A8FDC3-1268-C24A-5234-3DDF83EB1B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5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2_Peop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5AE9A1E-2209-0966-CD00-6DBDADBB19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70C6AC1-AA2F-89B9-2D44-315F603238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9FB170-8BDC-CF05-AC75-D03AEB2228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A3F46C9-B563-1ABE-3DDB-DDB91319F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E0F55-2297-4649-F757-CAFDD1ABDBB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5D602B7-0154-AEB7-239F-256AAF330C1E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20D3FD-5BB0-B0D6-A198-2CC86E6DA9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77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3_Peop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7063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64F61-C0FA-0C91-5963-6E2A72BAE0EC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3B925E-92C3-987F-0FC0-AE8EC43ABC33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539AA1-06E4-9967-8A01-AA1CC6BF55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E413724-DF6D-A95C-8C60-B1166F8320F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17856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_People_3_Peop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 flip="none" rotWithShape="1"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7063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87CB6C0-A169-C8C1-E769-E9DEDFE854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5224726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-G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38849588-3964-452F-8424-AEC7C9F26E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</p:spTree>
    <p:extLst>
      <p:ext uri="{BB962C8B-B14F-4D97-AF65-F5344CB8AC3E}">
        <p14:creationId xmlns:p14="http://schemas.microsoft.com/office/powerpoint/2010/main" val="700882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43305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  <a:gs pos="71000">
                      <a:schemeClr val="accent2"/>
                    </a:gs>
                  </a:gsLst>
                  <a:lin ang="360000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accent3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4CE3CF-1C4D-3D01-143D-CF6CDCBD2F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9009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_Bl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43305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FDAE605C-196F-F337-1606-FFE4407B2E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03957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+Ima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2EFE8D-5911-2CF9-B876-42825B8CB9A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61EEB86-2BDF-0331-DAC7-4CB25CC0C311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0FC7E8-8650-C8C3-33C5-35DD5299DD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78226D6-C70F-7F41-A49D-D155A4650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3327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Imag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0C373F2-39D4-5FF7-946C-A7DC7E1B46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49700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Image_Black_Bl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461A5100-8F72-3104-759D-00BAB367B1A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92201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mal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55701-65C9-97B2-64E0-82F53FA377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1714501"/>
            <a:ext cx="10929937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F93B36D-BA2E-1899-D9F4-FEAD1083B6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063" y="2252472"/>
            <a:ext cx="10929937" cy="1136904"/>
          </a:xfrm>
          <a:prstGeom prst="rect">
            <a:avLst/>
          </a:prstGeom>
        </p:spPr>
        <p:txBody>
          <a:bodyPr/>
          <a:lstStyle>
            <a:lvl1pPr>
              <a:lnSpc>
                <a:spcPts val="1800"/>
              </a:lnSpc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bunch of type and don’t want to try too hard. Lorem ipsum diam fames </a:t>
            </a:r>
            <a:r>
              <a:rPr lang="en-US" err="1"/>
              <a:t>augue</a:t>
            </a:r>
            <a:r>
              <a:rPr lang="en-US"/>
              <a:t> in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porta,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vestibulum </a:t>
            </a:r>
            <a:r>
              <a:rPr lang="en-US" err="1"/>
              <a:t>eu</a:t>
            </a:r>
            <a:r>
              <a:rPr lang="en-US"/>
              <a:t> ac integer, </a:t>
            </a:r>
            <a:r>
              <a:rPr lang="en-US" err="1"/>
              <a:t>tellus</a:t>
            </a:r>
            <a:r>
              <a:rPr lang="en-US"/>
              <a:t> pharetra </a:t>
            </a:r>
            <a:r>
              <a:rPr lang="en-US" err="1"/>
              <a:t>dictumst</a:t>
            </a:r>
            <a:r>
              <a:rPr lang="en-US"/>
              <a:t>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ad </a:t>
            </a:r>
            <a:r>
              <a:rPr lang="en-US" err="1"/>
              <a:t>facilisis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2A43B-3D79-101B-16B9-5A730D078E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6C36364-1C0F-5032-1D5A-5E78ECFC1A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82113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7D5499-0685-B5EC-CFEF-2F1381E2A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2B72EAA-7B3A-08E8-5F97-A36DD17741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D597AFE-3DDF-B264-B83C-C62A3F7CCC9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1714501"/>
            <a:ext cx="10929936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6754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2698291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D5963C9-D5D1-84E3-AF7B-5BFA6D21DC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29654" y="2698291"/>
            <a:ext cx="4648200" cy="177862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205CA7F-D6DB-04A0-EA4C-4787388D35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29654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195459-98D5-70AE-F6C8-404ED17C1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D0B98D6-1BB9-0645-823F-F8023687E2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64899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7644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7644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97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997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69EF7-72B2-FCFD-0ECC-7F4C17CDD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ACA2232A-06BA-E2D6-78D5-5A9A152974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4292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+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699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699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A4DF3F84-AB7D-CCBF-CE9C-8622CDB3301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7699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5B9E3B6-606B-4386-3178-88031FBF911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69338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3A954E-DE2D-00F0-C4ED-0008C326EC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9338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97F8596-9B60-0E1E-695B-F159BEA9E3D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69338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B6C83D-C556-0782-5061-97C7DD672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89452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4D25C29-AD3E-1278-B083-FCE0D454015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89452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6AB8C86-9C9A-0BF1-5545-731713F1DF92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089452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62390F-72F1-C922-7F9E-6DFC27873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96BE69-A4A1-6C64-0D9F-D82B586976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8547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-G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F175C76-1AF3-1FC2-AED0-8D15C0D101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483117"/>
            <a:ext cx="7772400" cy="437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22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7644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7644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97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997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7700" y="2682874"/>
            <a:ext cx="3363468" cy="30351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1A63A-6B98-CD01-3B76-FD40654546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A99F9315-A799-3F47-73BC-70CF5B80EF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09876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7700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6132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6132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21028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21028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12478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12478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DC01C14-F2D7-2887-65D4-8963FDC75E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1CA365A-97AE-4DC1-8A19-9188A1EF32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0214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8175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8175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8175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53384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53384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5D3BEB48-F134-5C30-6B6D-9CE9C41CC7F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453384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5634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15634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BA6217C-C15D-5705-1523-51C7EE9D274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215634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55608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55608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10FD9B17-7D3A-73D7-A51D-A3A5FF8DA3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055608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E4791D-EB66-3EB0-E97B-4F315F0E9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796860-E80D-CE8C-2D2A-386FCE8098D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914803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varied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0858E9A-CB5D-190B-E115-D040F11CF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15475"/>
            <a:ext cx="1539899" cy="2848304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C072D8F-9413-C0EE-DD0E-94A9EA142E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6521" y="254643"/>
            <a:ext cx="1260401" cy="1260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142224-C073-C370-0170-EDFF722C3E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A91D11B-7EB1-78A8-25AB-EA33341C8B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261191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var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0D353-A3AE-80DA-C3D7-A4CA5CCF32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08583E0-4981-FCE6-CC7F-B562C4EAB0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40916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665614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B84B59E6-DB3C-524C-C721-DF0AEF48CED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D40E92CB-4429-D81E-AE0E-74FA641AF1D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1F11A-7C19-9AF1-8D46-17DC6138F6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0FF0E1-8D9D-EEE3-60BA-CF73F351DF9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565875D-645C-4E8A-84A9-85DA3A7C6D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06FED9F-44EA-A943-059C-C15E1B5FC86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6611826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1" y="1"/>
            <a:ext cx="61129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7" y="1"/>
            <a:ext cx="61129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763838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4255025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8CEB80F1-2238-7003-E60A-777E8870D8C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081F6261-AB67-5FCE-B3A8-35604F14E2A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B960C74D-5AC8-20B0-B8EC-5A82F42EEBCD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1E694EF9-63E8-2DD1-855D-8226F0B9D7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3662" y="523036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0AC54D94-5550-35E2-9CBB-6380D1A0559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36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174A8AE-15FF-5BDD-7685-4FAF6EF23C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D7025AF-5AD5-E053-39A9-A1C9947284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5C5A44C-A29D-3C27-3B25-9F14C1ECA7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BF15487-07BD-CB9A-E6A8-536C7BB5ED6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03893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</p:spTree>
    <p:extLst>
      <p:ext uri="{BB962C8B-B14F-4D97-AF65-F5344CB8AC3E}">
        <p14:creationId xmlns:p14="http://schemas.microsoft.com/office/powerpoint/2010/main" val="40150110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2" y="1"/>
            <a:ext cx="6117336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6" y="1"/>
            <a:ext cx="6117336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8856268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385887"/>
            <a:ext cx="3044952" cy="33432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39719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000125"/>
            <a:ext cx="3044952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3749459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14713" y="1"/>
            <a:ext cx="5372099" cy="39719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803132" y="1000125"/>
            <a:ext cx="3388868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306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306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1771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1771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1000125"/>
            <a:ext cx="3388868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079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0"/>
            <a:ext cx="7810500" cy="49445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381500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307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55255" y="1819274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04812"/>
            <a:ext cx="3779476" cy="42100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8363" y="1484311"/>
            <a:ext cx="2329046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7234" y="893762"/>
            <a:ext cx="2835349" cy="37211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2323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2323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8473845-42B3-319E-BAD5-25FF29EC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697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087191E-6D99-69DB-18A5-0987DC62F1F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1697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6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6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5192666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14488"/>
            <a:ext cx="3357562" cy="280987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71874" y="404812"/>
            <a:ext cx="5100639" cy="42100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58250" y="893762"/>
            <a:ext cx="3333750" cy="35353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8673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8673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15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15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9017838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7248E6C1-AD8D-259C-5340-56A8EC44534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419100"/>
            <a:ext cx="7810500" cy="43730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9A18AC36-E872-0FBB-CCDF-E7487C47BED8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114800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D4E9A13-72EC-7795-6682-8E9D5F88478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19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E7E2F1-8A7E-2749-7C23-12A180BF0CB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19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629CAEA-5BAE-C2BF-C737-48B738207AB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58F9ED73-42C5-93DF-AE80-AD7C5AF1BD6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7233316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14154" y="0"/>
            <a:ext cx="602208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Calibri" panose="020F0502020204030204" pitchFamily="34" charset="0"/>
            </a:endParaRPr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55323" y="3152602"/>
            <a:ext cx="6858002" cy="552793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8414CD-ADEE-2A1C-3732-775C2F8A6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E28BCD1-980E-222A-56FB-AF81B1AAA1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13427F-499E-7243-A0B2-2CF497977B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008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4E8965-1EA8-8005-A909-76465BA4C0FB}"/>
              </a:ext>
            </a:extLst>
          </p:cNvPr>
          <p:cNvSpPr/>
          <p:nvPr userDrawn="1"/>
        </p:nvSpPr>
        <p:spPr bwMode="auto">
          <a:xfrm>
            <a:off x="9696450" y="0"/>
            <a:ext cx="24955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50EB9-DDCB-6B82-90E6-D93EE59FCA97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2BDD8D8-D17E-BFC0-ED6D-6E1D4A30B395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A5DA-E4C1-1856-5847-AE348659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AF691A2C-885A-0EB3-797C-EF58AD425A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336718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F79CFF-40BD-429D-B35C-552695FE8C5D}"/>
              </a:ext>
            </a:extLst>
          </p:cNvPr>
          <p:cNvSpPr/>
          <p:nvPr userDrawn="1"/>
        </p:nvSpPr>
        <p:spPr bwMode="auto">
          <a:xfrm>
            <a:off x="7832725" y="0"/>
            <a:ext cx="43592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1A98B3-DB51-25C7-9270-7820F6EA398D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D2C4444-E6DF-4B99-1941-139B63DFBEBB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D51657-4E0D-F30E-9697-A8C29A986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D1B3AA5-C2D7-58A8-7EBE-6629FEA85E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513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horter_Title_Half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40E1BA6-2B94-3FB9-8A61-22A11D25EDE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23008" y="0"/>
            <a:ext cx="606899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DF60C00-4DF7-EA8B-64E5-6D8707C3F1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4670399"/>
            <a:ext cx="5151216" cy="37253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CED6F17-ABB3-3BF2-0943-BB3D363DB3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5185941" cy="20005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3242F72-C056-2877-37FC-0C0E8E2FA1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1653938"/>
            <a:ext cx="5139642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Cover with Shorter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2237D0-4B7C-4C74-1B34-6585F8B84C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58001" cy="2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404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lvl="0"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802983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accent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accent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D9537-B25D-7D96-9993-3FD73B2FDB2F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C1EAE48-670D-1E75-E1E5-6E8259532FEE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F59B46-0DE3-E568-233F-75A607AE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7396B7B-5CA0-2575-EECE-9254812E7A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997782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1/2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1AB88-4EAB-7302-D460-368C8A95B88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3BB7D0E-0360-1177-1B37-D40F98E8945C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806764-F53B-099D-08F4-9559CEC1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93281F56-5810-8527-EA21-EF9D06E82D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096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FF4445-7E43-4943-6564-663F57E4686B}"/>
              </a:ext>
            </a:extLst>
          </p:cNvPr>
          <p:cNvSpPr/>
          <p:nvPr userDrawn="1"/>
        </p:nvSpPr>
        <p:spPr bwMode="auto">
          <a:xfrm>
            <a:off x="0" y="0"/>
            <a:ext cx="61055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BCB5CB-662F-D77E-B95C-6FAEB9F5B9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B9A991D-1B79-B376-3D76-EEC73A5EF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36083D7-1357-B3A0-B2CA-C5879573A1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49824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0" y="0"/>
            <a:ext cx="3429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8999" y="0"/>
            <a:ext cx="8763001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15EAA-C348-C006-D714-D17F88664C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B6FBC1-BEC1-A0F4-57EF-55F4857ABE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4D7C070-9D88-55A0-43C0-D19D134325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441223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815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9404C-9543-05AC-0FE7-5F45141B88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E2443F-202F-9996-08A0-68D8B34EB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A952B7-2C29-CE80-75CE-F2ED96B638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8386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52926" y="0"/>
            <a:ext cx="783907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2925" y="0"/>
            <a:ext cx="7839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445D59-5D09-D8C1-2EC1-A52718159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7EF2F3C-6015-6E2B-6FDD-5205793AA2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54331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Mockup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2FD094-0794-063E-2B57-722EE39684F1}"/>
              </a:ext>
            </a:extLst>
          </p:cNvPr>
          <p:cNvSpPr/>
          <p:nvPr userDrawn="1"/>
        </p:nvSpPr>
        <p:spPr bwMode="auto">
          <a:xfrm>
            <a:off x="0" y="0"/>
            <a:ext cx="71437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633583-352F-F956-B6C1-9C86A76DE1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B865C5-5C2A-A194-F7E1-984E0B642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86B38F-89DD-F114-5F16-98FE8F50CA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888596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D2A7FA-64FE-D868-11A0-F061891C2469}"/>
              </a:ext>
            </a:extLst>
          </p:cNvPr>
          <p:cNvSpPr/>
          <p:nvPr userDrawn="1"/>
        </p:nvSpPr>
        <p:spPr bwMode="auto">
          <a:xfrm>
            <a:off x="0" y="0"/>
            <a:ext cx="2489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F94430-52EF-289A-6B5B-96C63479C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641" y="1600200"/>
            <a:ext cx="4797425" cy="338554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C365B7-BDA2-A1BA-99C3-FAE4F63E61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4641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lnSpc>
                <a:spcPts val="2400"/>
              </a:lnSpc>
              <a:defRPr sz="1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7BDED-D894-E63E-2F9E-832F391AA1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700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FD4578C-8BBA-DD7F-1D7F-67C3334C40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3642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 cstate="email">
            <a:alphaModFix amt="97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E287B6-2821-6380-6538-D34B54990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1091792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1126A01-3EE7-5F33-DA74-B4FF2B18EB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1091792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99778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0512"/>
            <a:ext cx="359473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6051" y="154228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6051" y="223535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6051" y="291825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6051" y="361132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66051" y="4294232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66051" y="497713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98342" y="154228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98342" y="2235353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8342" y="291825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8342" y="361132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98342" y="4294232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98342" y="497713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522FB4-D05A-7BBC-4925-8F44384D8BAF}"/>
              </a:ext>
            </a:extLst>
          </p:cNvPr>
          <p:cNvCxnSpPr>
            <a:cxnSpLocks/>
          </p:cNvCxnSpPr>
          <p:nvPr userDrawn="1"/>
        </p:nvCxnSpPr>
        <p:spPr>
          <a:xfrm>
            <a:off x="4828321" y="204358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3E4466-9172-11FF-B631-0772F610EC0A}"/>
              </a:ext>
            </a:extLst>
          </p:cNvPr>
          <p:cNvCxnSpPr>
            <a:cxnSpLocks/>
          </p:cNvCxnSpPr>
          <p:nvPr userDrawn="1"/>
        </p:nvCxnSpPr>
        <p:spPr>
          <a:xfrm>
            <a:off x="4828321" y="2736156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9B406A-62F3-7DD2-AFDA-098BD84DC9B8}"/>
              </a:ext>
            </a:extLst>
          </p:cNvPr>
          <p:cNvCxnSpPr>
            <a:cxnSpLocks/>
          </p:cNvCxnSpPr>
          <p:nvPr userDrawn="1"/>
        </p:nvCxnSpPr>
        <p:spPr>
          <a:xfrm>
            <a:off x="4828321" y="342873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828321" y="4121306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828321" y="481388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828321" y="5511461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0D61D9-9731-8186-95AA-51476D66CB4B}"/>
              </a:ext>
            </a:extLst>
          </p:cNvPr>
          <p:cNvSpPr txBox="1"/>
          <p:nvPr userDrawn="1"/>
        </p:nvSpPr>
        <p:spPr>
          <a:xfrm>
            <a:off x="5347504" y="5440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189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B93596-9EFA-D1CF-1891-B79E8C1342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08594" y="1585875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FDC7A20-9DDC-243D-12E0-D419647A6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8594" y="2359058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BB83A-8F61-9449-F88A-D14428FB92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8594" y="2744373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28CEB9B-E281-2F84-4094-6D6C75AE16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08594" y="327345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B5D4FBD-9119-A47E-823E-8468ED6CF4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08594" y="356038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67B81F6-EE7E-69A9-E411-F7C5230340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08594" y="4117149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D40B0A2-8366-4164-6D42-A15D2F6F5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3882"/>
            <a:ext cx="4220135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7200" b="0" i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A2464A-FAB8-9787-5897-30B871357252}"/>
              </a:ext>
            </a:extLst>
          </p:cNvPr>
          <p:cNvCxnSpPr>
            <a:cxnSpLocks/>
          </p:cNvCxnSpPr>
          <p:nvPr userDrawn="1"/>
        </p:nvCxnSpPr>
        <p:spPr>
          <a:xfrm>
            <a:off x="6008594" y="1981200"/>
            <a:ext cx="62484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5442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4526B2C-80FA-F150-338B-DB03C5073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035424"/>
            <a:ext cx="464820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7200" b="0" dirty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Thank you!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AF9CC8A-BAB0-4529-6083-A3D7F01CE4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074" y="2540616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5054708-622B-37B7-6E33-486A71C95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074" y="3313799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6D2A3F-CCA1-F399-D035-1BB32FED63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9074" y="3672220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50C7B71-5C80-8C3A-B66C-42F7296EB9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074" y="420130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FDDCB6-69BB-2359-40AB-46BA1DA744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074" y="448823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D16F9E7-5E17-1B62-F499-C761278885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074" y="4897078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FF80AE-E38B-EC18-E1B5-2B5AAE36C2F4}"/>
              </a:ext>
            </a:extLst>
          </p:cNvPr>
          <p:cNvCxnSpPr>
            <a:cxnSpLocks/>
          </p:cNvCxnSpPr>
          <p:nvPr userDrawn="1"/>
        </p:nvCxnSpPr>
        <p:spPr>
          <a:xfrm>
            <a:off x="639074" y="2935941"/>
            <a:ext cx="3534335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4452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Photo_+_Caption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50EF9F7-1BDD-C412-DA7B-D3D0D1ABA0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700" y="670773"/>
            <a:ext cx="10896600" cy="55395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1B8CB-9FFB-8D0A-F788-18710501B096}"/>
              </a:ext>
            </a:extLst>
          </p:cNvPr>
          <p:cNvSpPr/>
          <p:nvPr userDrawn="1"/>
        </p:nvSpPr>
        <p:spPr bwMode="auto">
          <a:xfrm>
            <a:off x="0" y="2679405"/>
            <a:ext cx="4924396" cy="4178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94620-1500-8D43-BD64-006D83AE4B8E}"/>
              </a:ext>
            </a:extLst>
          </p:cNvPr>
          <p:cNvSpPr/>
          <p:nvPr userDrawn="1"/>
        </p:nvSpPr>
        <p:spPr bwMode="auto">
          <a:xfrm>
            <a:off x="-1674905" y="5035401"/>
            <a:ext cx="3848986" cy="3848986"/>
          </a:xfrm>
          <a:prstGeom prst="ellipse">
            <a:avLst/>
          </a:prstGeom>
          <a:solidFill>
            <a:srgbClr val="8B97FF">
              <a:alpha val="65000"/>
            </a:srgbClr>
          </a:solidFill>
          <a:ln>
            <a:noFill/>
          </a:ln>
          <a:effectLst>
            <a:softEdge rad="80594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699" y="3809007"/>
            <a:ext cx="3722281" cy="116955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8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Caption with two or more lines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3428999"/>
            <a:ext cx="3732914" cy="18466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spc="300">
                <a:solidFill>
                  <a:schemeClr val="tx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PREHEADER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84CEF6B-33E9-BCE0-3818-CFEBB6352D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5438001"/>
            <a:ext cx="36903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FADFE-CDC9-BCE0-575D-8C2B21EF5ECA}"/>
              </a:ext>
            </a:extLst>
          </p:cNvPr>
          <p:cNvSpPr txBox="1"/>
          <p:nvPr userDrawn="1"/>
        </p:nvSpPr>
        <p:spPr>
          <a:xfrm>
            <a:off x="2271713" y="-857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E3F6A-717B-D671-C21C-B99B4FB231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237004"/>
            <a:ext cx="495300" cy="182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5434AD-5AC2-9852-2EE5-0B7825009419}"/>
              </a:ext>
            </a:extLst>
          </p:cNvPr>
          <p:cNvSpPr txBox="1"/>
          <p:nvPr userDrawn="1"/>
        </p:nvSpPr>
        <p:spPr>
          <a:xfrm>
            <a:off x="-914400" y="2743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151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0"/>
          <p:cNvSpPr txBox="1">
            <a:spLocks noGrp="1"/>
          </p:cNvSpPr>
          <p:nvPr>
            <p:ph type="title"/>
          </p:nvPr>
        </p:nvSpPr>
        <p:spPr>
          <a:xfrm>
            <a:off x="480486" y="304800"/>
            <a:ext cx="11235265" cy="40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0"/>
          <p:cNvSpPr txBox="1">
            <a:spLocks noGrp="1"/>
          </p:cNvSpPr>
          <p:nvPr>
            <p:ph type="body" idx="1"/>
          </p:nvPr>
        </p:nvSpPr>
        <p:spPr>
          <a:xfrm>
            <a:off x="476251" y="1439333"/>
            <a:ext cx="11239500" cy="452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97923" algn="l">
              <a:lnSpc>
                <a:spcPct val="145454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1219170" lvl="1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304792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0" name="Google Shape;40;p30"/>
          <p:cNvCxnSpPr/>
          <p:nvPr/>
        </p:nvCxnSpPr>
        <p:spPr>
          <a:xfrm>
            <a:off x="392546" y="955249"/>
            <a:ext cx="11406909" cy="0"/>
          </a:xfrm>
          <a:prstGeom prst="straightConnector1">
            <a:avLst/>
          </a:prstGeom>
          <a:noFill/>
          <a:ln w="19050" cap="flat" cmpd="sng">
            <a:solidFill>
              <a:srgbClr val="F4F4F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" name="Google Shape;41;p30"/>
          <p:cNvSpPr txBox="1">
            <a:spLocks noGrp="1"/>
          </p:cNvSpPr>
          <p:nvPr>
            <p:ph type="sldNum" idx="12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82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67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67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67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67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67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67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67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67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67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91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3882"/>
            <a:ext cx="3475727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6000" b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597093" y="4127679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597093" y="4821255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597093" y="5514831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38260B-0DC8-F1D9-0A04-B34FD9548DDE}"/>
              </a:ext>
            </a:extLst>
          </p:cNvPr>
          <p:cNvCxnSpPr>
            <a:cxnSpLocks/>
          </p:cNvCxnSpPr>
          <p:nvPr userDrawn="1"/>
        </p:nvCxnSpPr>
        <p:spPr>
          <a:xfrm>
            <a:off x="4597093" y="3434103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4323139-2B65-F98E-4BA6-26EBD4E0AD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4801" y="1544424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203F9BF-BF5F-6A91-5F78-9E13CFB346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0" y="1544424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76CC08A-4820-35BC-92E1-8230BD9D36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14801" y="2237970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F7291D4C-4D95-8F05-0F5C-BA39164C82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8400" y="2237970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6CEF688-2334-22F4-39C4-5CC9525BC5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14801" y="2931516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C7F5B96-F4B8-B78A-06A1-1387CE2660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931516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F2D20F35-3DAA-AC00-0D89-CD5517054A4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14801" y="3625062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7CEC68D4-F109-8967-2138-7755BCDA7F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3625062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D31E2A1-E7D9-C6E2-1CAD-132E8FC150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14801" y="4318608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9FFDA3CA-2B8B-D638-20E4-71AC7A34D73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8400" y="4318608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557F9336-F799-453A-9AE4-57BF009F4E4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14801" y="5012153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3ACF06D8-4539-871E-68C7-607E709243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48400" y="5012153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040C191-15FC-CC2A-76C6-F51F8764B2F0}"/>
              </a:ext>
            </a:extLst>
          </p:cNvPr>
          <p:cNvCxnSpPr>
            <a:cxnSpLocks/>
          </p:cNvCxnSpPr>
          <p:nvPr userDrawn="1"/>
        </p:nvCxnSpPr>
        <p:spPr>
          <a:xfrm>
            <a:off x="4597093" y="2740527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D121A1-59B7-61ED-F9B5-D7F3CF3FA035}"/>
              </a:ext>
            </a:extLst>
          </p:cNvPr>
          <p:cNvCxnSpPr>
            <a:cxnSpLocks/>
          </p:cNvCxnSpPr>
          <p:nvPr userDrawn="1"/>
        </p:nvCxnSpPr>
        <p:spPr>
          <a:xfrm>
            <a:off x="4597094" y="2046951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562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Half_Pag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72483"/>
            <a:ext cx="3594735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393961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E2FC0-3FA5-A96D-8741-0967434C45D8}"/>
              </a:ext>
            </a:extLst>
          </p:cNvPr>
          <p:cNvSpPr/>
          <p:nvPr userDrawn="1"/>
        </p:nvSpPr>
        <p:spPr bwMode="auto">
          <a:xfrm>
            <a:off x="7006459" y="0"/>
            <a:ext cx="1507755" cy="150775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softEdge rad="50192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44D886A-7EE9-3D61-5350-BFDC9DEF77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33560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398838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D5DDA9FD-D621-0134-9699-89AED709AC96}"/>
              </a:ext>
            </a:extLst>
          </p:cNvPr>
          <p:cNvSpPr txBox="1"/>
          <p:nvPr userDrawn="1"/>
        </p:nvSpPr>
        <p:spPr>
          <a:xfrm>
            <a:off x="4429760" y="-538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05241D2-DD60-6811-5E6D-C8C5BC3FBCBF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 dirty="0">
              <a:solidFill>
                <a:srgbClr val="010000"/>
              </a:solidFill>
            </a:endParaRPr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1FAF5EB5-8EED-D1BB-C0DC-9C6119D22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880646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470F6-1A75-436F-5B3A-ECBBB5282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9" y="1726856"/>
            <a:ext cx="10929937" cy="4483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0756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893" r:id="rId2"/>
    <p:sldLayoutId id="2147483800" r:id="rId3"/>
    <p:sldLayoutId id="2147483894" r:id="rId4"/>
    <p:sldLayoutId id="2147483895" r:id="rId5"/>
    <p:sldLayoutId id="2147483840" r:id="rId6"/>
    <p:sldLayoutId id="2147483733" r:id="rId7"/>
    <p:sldLayoutId id="2147483810" r:id="rId8"/>
    <p:sldLayoutId id="2147483796" r:id="rId9"/>
    <p:sldLayoutId id="2147483797" r:id="rId10"/>
    <p:sldLayoutId id="2147483892" r:id="rId11"/>
    <p:sldLayoutId id="2147483777" r:id="rId12"/>
    <p:sldLayoutId id="2147483884" r:id="rId13"/>
    <p:sldLayoutId id="2147483889" r:id="rId14"/>
    <p:sldLayoutId id="2147483890" r:id="rId15"/>
    <p:sldLayoutId id="2147483798" r:id="rId16"/>
    <p:sldLayoutId id="2147483803" r:id="rId17"/>
    <p:sldLayoutId id="2147483806" r:id="rId18"/>
    <p:sldLayoutId id="2147483812" r:id="rId19"/>
    <p:sldLayoutId id="2147483839" r:id="rId20"/>
    <p:sldLayoutId id="2147483838" r:id="rId21"/>
    <p:sldLayoutId id="2147483805" r:id="rId22"/>
    <p:sldLayoutId id="2147483813" r:id="rId23"/>
    <p:sldLayoutId id="2147483877" r:id="rId24"/>
    <p:sldLayoutId id="2147483878" r:id="rId25"/>
    <p:sldLayoutId id="2147483879" r:id="rId26"/>
    <p:sldLayoutId id="2147483880" r:id="rId27"/>
    <p:sldLayoutId id="2147483881" r:id="rId28"/>
    <p:sldLayoutId id="2147483882" r:id="rId29"/>
    <p:sldLayoutId id="2147483850" r:id="rId30"/>
    <p:sldLayoutId id="2147483861" r:id="rId31"/>
    <p:sldLayoutId id="2147483834" r:id="rId32"/>
    <p:sldLayoutId id="2147483849" r:id="rId33"/>
    <p:sldLayoutId id="2147483862" r:id="rId34"/>
    <p:sldLayoutId id="2147483833" r:id="rId35"/>
    <p:sldLayoutId id="2147483876" r:id="rId36"/>
    <p:sldLayoutId id="2147483826" r:id="rId37"/>
    <p:sldLayoutId id="2147483814" r:id="rId38"/>
    <p:sldLayoutId id="2147483824" r:id="rId39"/>
    <p:sldLayoutId id="2147483815" r:id="rId40"/>
    <p:sldLayoutId id="2147483825" r:id="rId41"/>
    <p:sldLayoutId id="2147483823" r:id="rId42"/>
    <p:sldLayoutId id="2147483829" r:id="rId43"/>
    <p:sldLayoutId id="2147483830" r:id="rId44"/>
    <p:sldLayoutId id="2147483863" r:id="rId45"/>
    <p:sldLayoutId id="2147483868" r:id="rId46"/>
    <p:sldLayoutId id="2147483872" r:id="rId47"/>
    <p:sldLayoutId id="2147483866" r:id="rId48"/>
    <p:sldLayoutId id="2147483869" r:id="rId49"/>
    <p:sldLayoutId id="2147483873" r:id="rId50"/>
    <p:sldLayoutId id="2147483867" r:id="rId51"/>
    <p:sldLayoutId id="2147483870" r:id="rId52"/>
    <p:sldLayoutId id="2147483874" r:id="rId53"/>
    <p:sldLayoutId id="2147483864" r:id="rId54"/>
    <p:sldLayoutId id="2147483875" r:id="rId55"/>
    <p:sldLayoutId id="2147483871" r:id="rId56"/>
    <p:sldLayoutId id="2147483885" r:id="rId57"/>
    <p:sldLayoutId id="2147483841" r:id="rId58"/>
    <p:sldLayoutId id="2147483842" r:id="rId59"/>
    <p:sldLayoutId id="2147483891" r:id="rId60"/>
    <p:sldLayoutId id="2147483844" r:id="rId61"/>
    <p:sldLayoutId id="2147483843" r:id="rId62"/>
    <p:sldLayoutId id="2147483887" r:id="rId63"/>
    <p:sldLayoutId id="2147483888" r:id="rId64"/>
    <p:sldLayoutId id="2147483886" r:id="rId65"/>
    <p:sldLayoutId id="2147483851" r:id="rId66"/>
    <p:sldLayoutId id="2147483848" r:id="rId67"/>
    <p:sldLayoutId id="2147483856" r:id="rId68"/>
    <p:sldLayoutId id="2147483860" r:id="rId69"/>
    <p:sldLayoutId id="2147483858" r:id="rId70"/>
    <p:sldLayoutId id="2147483859" r:id="rId71"/>
    <p:sldLayoutId id="2147483778" r:id="rId72"/>
    <p:sldLayoutId id="2147483896" r:id="rId7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200" b="1" i="0" kern="1200" spc="0" dirty="0">
          <a:solidFill>
            <a:schemeClr val="tx1"/>
          </a:solidFill>
          <a:effectLst/>
          <a:latin typeface="+mj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lang="en-US" sz="1400" b="0" i="0" kern="1200" dirty="0">
          <a:solidFill>
            <a:schemeClr val="accent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18288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lang="en-US" sz="1400" b="0" i="0" kern="1200" dirty="0" smtClean="0">
          <a:solidFill>
            <a:schemeClr val="tx1"/>
          </a:solidFill>
          <a:latin typeface="+mn-lt"/>
          <a:ea typeface="Human Sans" charset="0"/>
          <a:cs typeface="Calibri" panose="020F0502020204030204" pitchFamily="34" charset="0"/>
        </a:defRPr>
      </a:lvl2pPr>
      <a:lvl3pPr marL="36576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Courier New" panose="02070309020205020404" pitchFamily="49" charset="0"/>
        <a:buChar char="o"/>
        <a:defRPr lang="en-US" sz="1200" b="0" i="0" kern="1200" dirty="0" smtClean="0">
          <a:solidFill>
            <a:schemeClr val="tx1"/>
          </a:solidFill>
          <a:latin typeface="+mn-lt"/>
          <a:ea typeface="Human Sans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5" userDrawn="1">
          <p15:clr>
            <a:srgbClr val="F26B43"/>
          </p15:clr>
        </p15:guide>
        <p15:guide id="3" pos="7280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12" orient="horz" pos="768" userDrawn="1">
          <p15:clr>
            <a:srgbClr val="F26B43"/>
          </p15:clr>
        </p15:guide>
        <p15:guide id="13" pos="830" userDrawn="1">
          <p15:clr>
            <a:srgbClr val="F26B43"/>
          </p15:clr>
        </p15:guide>
        <p15:guide id="14" pos="984" userDrawn="1">
          <p15:clr>
            <a:srgbClr val="F26B43"/>
          </p15:clr>
        </p15:guide>
        <p15:guide id="15" pos="1416" userDrawn="1">
          <p15:clr>
            <a:srgbClr val="F26B43"/>
          </p15:clr>
        </p15:guide>
        <p15:guide id="16" pos="1568" userDrawn="1">
          <p15:clr>
            <a:srgbClr val="F26B43"/>
          </p15:clr>
        </p15:guide>
        <p15:guide id="17" pos="2004" userDrawn="1">
          <p15:clr>
            <a:srgbClr val="F26B43"/>
          </p15:clr>
        </p15:guide>
        <p15:guide id="18" pos="2156" userDrawn="1">
          <p15:clr>
            <a:srgbClr val="F26B43"/>
          </p15:clr>
        </p15:guide>
        <p15:guide id="19" pos="2589" userDrawn="1">
          <p15:clr>
            <a:srgbClr val="F26B43"/>
          </p15:clr>
        </p15:guide>
        <p15:guide id="20" pos="2742" userDrawn="1">
          <p15:clr>
            <a:srgbClr val="F26B43"/>
          </p15:clr>
        </p15:guide>
        <p15:guide id="21" pos="3168" userDrawn="1">
          <p15:clr>
            <a:srgbClr val="F26B43"/>
          </p15:clr>
        </p15:guide>
        <p15:guide id="22" pos="3326" userDrawn="1">
          <p15:clr>
            <a:srgbClr val="F26B43"/>
          </p15:clr>
        </p15:guide>
        <p15:guide id="23" pos="3762" userDrawn="1">
          <p15:clr>
            <a:srgbClr val="F26B43"/>
          </p15:clr>
        </p15:guide>
        <p15:guide id="24" pos="3912" userDrawn="1">
          <p15:clr>
            <a:srgbClr val="F26B43"/>
          </p15:clr>
        </p15:guide>
        <p15:guide id="25" pos="4346" userDrawn="1">
          <p15:clr>
            <a:srgbClr val="F26B43"/>
          </p15:clr>
        </p15:guide>
        <p15:guide id="26" pos="4500" userDrawn="1">
          <p15:clr>
            <a:srgbClr val="F26B43"/>
          </p15:clr>
        </p15:guide>
        <p15:guide id="27" pos="4934" userDrawn="1">
          <p15:clr>
            <a:srgbClr val="F26B43"/>
          </p15:clr>
        </p15:guide>
        <p15:guide id="28" pos="5086" userDrawn="1">
          <p15:clr>
            <a:srgbClr val="F26B43"/>
          </p15:clr>
        </p15:guide>
        <p15:guide id="29" pos="5520" userDrawn="1">
          <p15:clr>
            <a:srgbClr val="F26B43"/>
          </p15:clr>
        </p15:guide>
        <p15:guide id="30" pos="5674" userDrawn="1">
          <p15:clr>
            <a:srgbClr val="F26B43"/>
          </p15:clr>
        </p15:guide>
        <p15:guide id="31" pos="6108" userDrawn="1">
          <p15:clr>
            <a:srgbClr val="F26B43"/>
          </p15:clr>
        </p15:guide>
        <p15:guide id="32" pos="6262" userDrawn="1">
          <p15:clr>
            <a:srgbClr val="F26B43"/>
          </p15:clr>
        </p15:guide>
        <p15:guide id="33" pos="6692" userDrawn="1">
          <p15:clr>
            <a:srgbClr val="F26B43"/>
          </p15:clr>
        </p15:guide>
        <p15:guide id="34" pos="6846" userDrawn="1">
          <p15:clr>
            <a:srgbClr val="F26B43"/>
          </p15:clr>
        </p15:guide>
        <p15:guide id="35" orient="horz" pos="984" userDrawn="1">
          <p15:clr>
            <a:srgbClr val="F26B43"/>
          </p15:clr>
        </p15:guide>
        <p15:guide id="36" orient="horz" pos="4128" userDrawn="1">
          <p15:clr>
            <a:srgbClr val="F26B43"/>
          </p15:clr>
        </p15:guide>
        <p15:guide id="37" orient="horz" pos="1080" userDrawn="1">
          <p15:clr>
            <a:srgbClr val="F26B43"/>
          </p15:clr>
        </p15:guide>
        <p15:guide id="38" orient="horz" pos="1248" userDrawn="1">
          <p15:clr>
            <a:srgbClr val="F26B43"/>
          </p15:clr>
        </p15:guide>
        <p15:guide id="39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F1CFFA43-0DA9-4711-990C-986155345D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9074" y="5363836"/>
            <a:ext cx="7068944" cy="455381"/>
          </a:xfrm>
        </p:spPr>
        <p:txBody>
          <a:bodyPr/>
          <a:lstStyle/>
          <a:p>
            <a:r>
              <a:rPr lang="en-US" dirty="0"/>
              <a:t>Author: Yevhen Nikolin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D7FC0CD-D28C-B94E-38C8-21950A2FF0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098" y="6099033"/>
            <a:ext cx="6489700" cy="200055"/>
          </a:xfrm>
        </p:spPr>
        <p:txBody>
          <a:bodyPr/>
          <a:lstStyle/>
          <a:p>
            <a:r>
              <a:rPr lang="en-US" dirty="0"/>
              <a:t>FEBRUARY 2024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FBFF413-9C9D-6973-5C8C-00B6CB14D6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074" y="1653938"/>
            <a:ext cx="8060366" cy="3162661"/>
          </a:xfrm>
        </p:spPr>
        <p:txBody>
          <a:bodyPr/>
          <a:lstStyle/>
          <a:p>
            <a:r>
              <a:rPr lang="en-US" dirty="0"/>
              <a:t>Tips and Tricks for Test Automation in Data Quality</a:t>
            </a:r>
            <a:endParaRPr lang="en-US" dirty="0">
              <a:gradFill>
                <a:gsLst>
                  <a:gs pos="0">
                    <a:schemeClr val="accent3"/>
                  </a:gs>
                  <a:gs pos="73000">
                    <a:schemeClr val="accent2"/>
                  </a:gs>
                  <a:gs pos="100000">
                    <a:schemeClr val="accent4"/>
                  </a:gs>
                </a:gsLst>
                <a:lin ang="12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285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90A1-CA92-FE01-C8E6-B97C895E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files with objects listing for automated test cases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9C9CF4-249D-DF8F-34D7-F22818639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"/>
          <a:stretch/>
        </p:blipFill>
        <p:spPr>
          <a:xfrm>
            <a:off x="627063" y="1976437"/>
            <a:ext cx="7715487" cy="2905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19EADB-EB8B-2DF9-E014-ED51739A3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63" y="1353607"/>
            <a:ext cx="7772400" cy="478155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ACC0F7E-371B-AFF5-BAD2-191BA8BE2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58" y="2054558"/>
            <a:ext cx="11913142" cy="28270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65F59C-DE4A-40F5-2BB2-E8B190A5E6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45" b="9351"/>
          <a:stretch/>
        </p:blipFill>
        <p:spPr>
          <a:xfrm>
            <a:off x="59720" y="1567104"/>
            <a:ext cx="12064621" cy="306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4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E64E2-F737-93FF-43E1-1E69ECA48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1" y="1968918"/>
            <a:ext cx="10869110" cy="2031325"/>
          </a:xfrm>
        </p:spPr>
        <p:txBody>
          <a:bodyPr/>
          <a:lstStyle/>
          <a:p>
            <a:r>
              <a:rPr lang="en-US" dirty="0"/>
              <a:t>Separation of </a:t>
            </a:r>
            <a:r>
              <a:rPr lang="ru-RU" dirty="0"/>
              <a:t>«</a:t>
            </a:r>
            <a:r>
              <a:rPr lang="en-US" dirty="0">
                <a:solidFill>
                  <a:srgbClr val="00B0F0"/>
                </a:solidFill>
              </a:rPr>
              <a:t>coding</a:t>
            </a:r>
            <a:r>
              <a:rPr lang="ru-RU" dirty="0"/>
              <a:t>»</a:t>
            </a:r>
            <a:r>
              <a:rPr lang="en-US" dirty="0"/>
              <a:t> from </a:t>
            </a:r>
            <a:r>
              <a:rPr lang="ru-RU" dirty="0"/>
              <a:t>«</a:t>
            </a:r>
            <a:r>
              <a:rPr lang="en-US" dirty="0">
                <a:solidFill>
                  <a:srgbClr val="00B0F0"/>
                </a:solidFill>
              </a:rPr>
              <a:t>testing</a:t>
            </a:r>
            <a:r>
              <a:rPr lang="ru-RU" dirty="0"/>
              <a:t>»</a:t>
            </a:r>
            <a:endParaRPr lang="en-US" dirty="0">
              <a:gradFill>
                <a:gsLst>
                  <a:gs pos="0">
                    <a:schemeClr val="accent3"/>
                  </a:gs>
                  <a:gs pos="73000">
                    <a:schemeClr val="accent2"/>
                  </a:gs>
                  <a:gs pos="100000">
                    <a:schemeClr val="accent4"/>
                  </a:gs>
                </a:gsLst>
                <a:lin ang="12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E76246-A561-5017-E88E-7DD4D2BF4C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3411" y="1071880"/>
            <a:ext cx="498928" cy="307777"/>
          </a:xfrm>
        </p:spPr>
        <p:txBody>
          <a:bodyPr/>
          <a:lstStyle/>
          <a:p>
            <a:r>
              <a:rPr lang="en-US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718389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90A1-CA92-FE01-C8E6-B97C895E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of </a:t>
            </a:r>
            <a:r>
              <a:rPr lang="ru-RU" dirty="0"/>
              <a:t>«</a:t>
            </a:r>
            <a:r>
              <a:rPr lang="en-US" dirty="0"/>
              <a:t>coding</a:t>
            </a:r>
            <a:r>
              <a:rPr lang="ru-RU" dirty="0"/>
              <a:t>»</a:t>
            </a:r>
            <a:r>
              <a:rPr lang="en-US" dirty="0"/>
              <a:t> from </a:t>
            </a:r>
            <a:r>
              <a:rPr lang="ru-RU" dirty="0"/>
              <a:t>«</a:t>
            </a:r>
            <a:r>
              <a:rPr lang="en-US" dirty="0"/>
              <a:t>testing</a:t>
            </a:r>
            <a:r>
              <a:rPr lang="ru-RU" dirty="0"/>
              <a:t>»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A8BD8-3613-251F-93F3-BDDB0D001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63" y="1131860"/>
            <a:ext cx="4798820" cy="4594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FCEA87-FCAB-F97E-59E5-4753EDD2F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63" y="1131859"/>
            <a:ext cx="7324725" cy="4591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D5D71C-A891-64D1-CCDD-68BF064FB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119" y="2166785"/>
            <a:ext cx="5395273" cy="2521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4E45F0-567D-3D9E-7BF8-630762C43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63" y="1135091"/>
            <a:ext cx="4798820" cy="45942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04E038-7A6A-6391-43FB-C8FCAABDE47B}"/>
              </a:ext>
            </a:extLst>
          </p:cNvPr>
          <p:cNvSpPr txBox="1"/>
          <p:nvPr/>
        </p:nvSpPr>
        <p:spPr>
          <a:xfrm>
            <a:off x="8093121" y="1740090"/>
            <a:ext cx="3248168" cy="4266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400" dirty="0">
                <a:ea typeface="Human Sans" charset="0"/>
                <a:cs typeface="Human Sans" charset="0"/>
              </a:rPr>
              <a:t>Example of one test case</a:t>
            </a:r>
          </a:p>
        </p:txBody>
      </p:sp>
    </p:spTree>
    <p:extLst>
      <p:ext uri="{BB962C8B-B14F-4D97-AF65-F5344CB8AC3E}">
        <p14:creationId xmlns:p14="http://schemas.microsoft.com/office/powerpoint/2010/main" val="191031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90A1-CA92-FE01-C8E6-B97C895E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of </a:t>
            </a:r>
            <a:r>
              <a:rPr lang="ru-RU" dirty="0"/>
              <a:t>«</a:t>
            </a:r>
            <a:r>
              <a:rPr lang="en-US" dirty="0"/>
              <a:t>coding</a:t>
            </a:r>
            <a:r>
              <a:rPr lang="ru-RU" dirty="0"/>
              <a:t>»</a:t>
            </a:r>
            <a:r>
              <a:rPr lang="en-US" dirty="0"/>
              <a:t> from </a:t>
            </a:r>
            <a:r>
              <a:rPr lang="ru-RU" dirty="0"/>
              <a:t>«</a:t>
            </a:r>
            <a:r>
              <a:rPr lang="en-US" dirty="0"/>
              <a:t>testing</a:t>
            </a:r>
            <a:r>
              <a:rPr lang="ru-RU" dirty="0"/>
              <a:t>»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3C2E6C-9937-22FF-1FBC-6A9876118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061397"/>
            <a:ext cx="1523388" cy="52947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097961-B5F8-CF64-43CB-47EDD9A17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63" y="1061397"/>
            <a:ext cx="3501385" cy="52947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785034-CBFD-AFE0-C4A1-C9AA6051D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054" y="1668509"/>
            <a:ext cx="3978345" cy="24053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71EBA9-4E3E-7E3D-3DE6-4E296F607A2D}"/>
              </a:ext>
            </a:extLst>
          </p:cNvPr>
          <p:cNvSpPr txBox="1"/>
          <p:nvPr/>
        </p:nvSpPr>
        <p:spPr>
          <a:xfrm>
            <a:off x="7009557" y="1197173"/>
            <a:ext cx="3125338" cy="33855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400" dirty="0">
                <a:ea typeface="Human Sans" charset="0"/>
                <a:cs typeface="Human Sans" charset="0"/>
              </a:rPr>
              <a:t>Example of ref. data file</a:t>
            </a:r>
          </a:p>
        </p:txBody>
      </p:sp>
    </p:spTree>
    <p:extLst>
      <p:ext uri="{BB962C8B-B14F-4D97-AF65-F5344CB8AC3E}">
        <p14:creationId xmlns:p14="http://schemas.microsoft.com/office/powerpoint/2010/main" val="18415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E64E2-F737-93FF-43E1-1E69ECA48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1" y="1968918"/>
            <a:ext cx="10869110" cy="2031325"/>
          </a:xfrm>
        </p:spPr>
        <p:txBody>
          <a:bodyPr/>
          <a:lstStyle/>
          <a:p>
            <a:r>
              <a:rPr lang="en-US" dirty="0"/>
              <a:t>Analysis of defect priority based on </a:t>
            </a:r>
            <a:r>
              <a:rPr lang="en-US" dirty="0">
                <a:solidFill>
                  <a:srgbClr val="00B0F0"/>
                </a:solidFill>
              </a:rPr>
              <a:t>automated metrics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E76246-A561-5017-E88E-7DD4D2BF4C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3411" y="1071880"/>
            <a:ext cx="498928" cy="307777"/>
          </a:xfrm>
        </p:spPr>
        <p:txBody>
          <a:bodyPr/>
          <a:lstStyle/>
          <a:p>
            <a:r>
              <a:rPr lang="en-US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141359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90A1-CA92-FE01-C8E6-B97C895E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defect priority based on automated metrics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298AA-1203-56D5-7744-F1B6DD75FC63}"/>
              </a:ext>
            </a:extLst>
          </p:cNvPr>
          <p:cNvSpPr txBox="1"/>
          <p:nvPr/>
        </p:nvSpPr>
        <p:spPr>
          <a:xfrm>
            <a:off x="627062" y="1497069"/>
            <a:ext cx="10929937" cy="154902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400" dirty="0">
                <a:ea typeface="Human Sans" charset="0"/>
                <a:cs typeface="Human Sans" charset="0"/>
              </a:rPr>
              <a:t>Types of logging: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ea typeface="Human Sans" charset="0"/>
                <a:cs typeface="Human Sans" charset="0"/>
              </a:rPr>
              <a:t>Framework execution logging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ea typeface="Human Sans" charset="0"/>
                <a:cs typeface="Human Sans" charset="0"/>
              </a:rPr>
              <a:t>Tests execution logging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DCFF03-7A83-CC18-2269-EA7AD0128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92" y="2876124"/>
            <a:ext cx="10887075" cy="3562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EC6AC2-9772-BCA8-AF5D-ACAF00346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60" y="3046091"/>
            <a:ext cx="3938825" cy="32107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5777EA-43F3-8A2B-B26A-AA0C2BCD66F0}"/>
              </a:ext>
            </a:extLst>
          </p:cNvPr>
          <p:cNvSpPr txBox="1"/>
          <p:nvPr/>
        </p:nvSpPr>
        <p:spPr>
          <a:xfrm>
            <a:off x="4757784" y="3042395"/>
            <a:ext cx="4406687" cy="4393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400" dirty="0">
                <a:ea typeface="Human Sans" charset="0"/>
                <a:cs typeface="Human Sans" charset="0"/>
              </a:rPr>
              <a:t>Example of Tests execution logging</a:t>
            </a:r>
          </a:p>
        </p:txBody>
      </p:sp>
    </p:spTree>
    <p:extLst>
      <p:ext uri="{BB962C8B-B14F-4D97-AF65-F5344CB8AC3E}">
        <p14:creationId xmlns:p14="http://schemas.microsoft.com/office/powerpoint/2010/main" val="167997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90A1-CA92-FE01-C8E6-B97C895E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defect priority based on automated metrics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4A09E1-2A7B-A77F-2FC0-4DDE828C7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63" y="1803139"/>
            <a:ext cx="4660756" cy="3799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62767-3C55-708F-CBE4-3712A5F9F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70" y="2754289"/>
            <a:ext cx="6535619" cy="11952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5FE40D-0D86-6E18-ABC6-8F6D517CC968}"/>
              </a:ext>
            </a:extLst>
          </p:cNvPr>
          <p:cNvSpPr/>
          <p:nvPr/>
        </p:nvSpPr>
        <p:spPr bwMode="auto">
          <a:xfrm>
            <a:off x="1168400" y="1767057"/>
            <a:ext cx="1708150" cy="197893"/>
          </a:xfrm>
          <a:prstGeom prst="rect">
            <a:avLst/>
          </a:prstGeom>
          <a:noFill/>
          <a:ln w="38100">
            <a:solidFill>
              <a:srgbClr val="0047FF"/>
            </a:solidFill>
          </a:ln>
          <a:effectLst/>
        </p:spPr>
        <p:txBody>
          <a:bodyPr wrap="none" rtlCol="0" anchor="ctr"/>
          <a:lstStyle/>
          <a:p>
            <a:pPr algn="ctr"/>
            <a:endParaRPr lang="en-US" sz="2400" dirty="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76BE81-5993-74CA-50AC-A0629F2366A3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876550" y="1866004"/>
            <a:ext cx="2701569" cy="888285"/>
          </a:xfrm>
          <a:prstGeom prst="straightConnector1">
            <a:avLst/>
          </a:prstGeom>
          <a:ln w="28575">
            <a:solidFill>
              <a:srgbClr val="4A71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3FC884D-CB4A-C188-08E3-12818C233043}"/>
              </a:ext>
            </a:extLst>
          </p:cNvPr>
          <p:cNvSpPr/>
          <p:nvPr/>
        </p:nvSpPr>
        <p:spPr bwMode="auto">
          <a:xfrm>
            <a:off x="5578119" y="2756236"/>
            <a:ext cx="6545570" cy="1193313"/>
          </a:xfrm>
          <a:prstGeom prst="rect">
            <a:avLst/>
          </a:prstGeom>
          <a:noFill/>
          <a:ln w="38100">
            <a:solidFill>
              <a:srgbClr val="0047FF"/>
            </a:solidFill>
          </a:ln>
          <a:effectLst/>
        </p:spPr>
        <p:txBody>
          <a:bodyPr wrap="none" rtlCol="0" anchor="ctr"/>
          <a:lstStyle/>
          <a:p>
            <a:pPr algn="ctr"/>
            <a:endParaRPr lang="en-US" sz="2400" dirty="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27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E64E2-F737-93FF-43E1-1E69ECA48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0" y="1968918"/>
            <a:ext cx="11458505" cy="2031325"/>
          </a:xfrm>
        </p:spPr>
        <p:txBody>
          <a:bodyPr/>
          <a:lstStyle/>
          <a:p>
            <a:r>
              <a:rPr lang="en-US" dirty="0"/>
              <a:t>Data Quality and Test Automation </a:t>
            </a:r>
            <a:r>
              <a:rPr lang="en-US" dirty="0">
                <a:solidFill>
                  <a:srgbClr val="00B0F0"/>
                </a:solidFill>
              </a:rPr>
              <a:t>analytics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E76246-A561-5017-E88E-7DD4D2BF4C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3411" y="1071880"/>
            <a:ext cx="498928" cy="307777"/>
          </a:xfrm>
        </p:spPr>
        <p:txBody>
          <a:bodyPr/>
          <a:lstStyle/>
          <a:p>
            <a:r>
              <a:rPr lang="en-US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854010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90A1-CA92-FE01-C8E6-B97C895E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and Test Automation analytics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4A09E1-2A7B-A77F-2FC0-4DDE828C7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653" y="2297008"/>
            <a:ext cx="4660756" cy="3799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D45106-49C7-1374-7177-191A61BCF8E9}"/>
              </a:ext>
            </a:extLst>
          </p:cNvPr>
          <p:cNvSpPr txBox="1"/>
          <p:nvPr/>
        </p:nvSpPr>
        <p:spPr>
          <a:xfrm>
            <a:off x="5000210" y="1787857"/>
            <a:ext cx="2183642" cy="33855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400" dirty="0">
                <a:ea typeface="Human Sans" charset="0"/>
                <a:cs typeface="Human Sans" charset="0"/>
              </a:rPr>
              <a:t>Log files content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FD47F-3D43-EAC8-3DCD-BD22FB292D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6" r="1460"/>
          <a:stretch/>
        </p:blipFill>
        <p:spPr>
          <a:xfrm>
            <a:off x="168902" y="2297008"/>
            <a:ext cx="11846257" cy="2892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CC4317-D633-C787-55AF-8C18FD8F2696}"/>
              </a:ext>
            </a:extLst>
          </p:cNvPr>
          <p:cNvSpPr txBox="1"/>
          <p:nvPr/>
        </p:nvSpPr>
        <p:spPr>
          <a:xfrm>
            <a:off x="627063" y="1659073"/>
            <a:ext cx="3269373" cy="33855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400" dirty="0">
                <a:ea typeface="Human Sans" charset="0"/>
                <a:cs typeface="Human Sans" charset="0"/>
              </a:rPr>
              <a:t>Examples of dashboards: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1AC066-85F4-CCC5-B9FE-EA226AE0C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63" y="2126411"/>
            <a:ext cx="8716949" cy="407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1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E818F59-47CE-7E82-AC3D-602B3586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1E54A-3D4E-4CEB-8677-FDEEA0851C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074" y="5822576"/>
            <a:ext cx="3827462" cy="289438"/>
          </a:xfrm>
        </p:spPr>
        <p:txBody>
          <a:bodyPr>
            <a:normAutofit/>
          </a:bodyPr>
          <a:lstStyle/>
          <a:p>
            <a:r>
              <a:rPr lang="en-US" dirty="0"/>
              <a:t>Yevhen Nikolin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D2460-84DE-8FFB-A283-3FC73C6AA5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9074" y="6180997"/>
            <a:ext cx="3827462" cy="225126"/>
          </a:xfrm>
        </p:spPr>
        <p:txBody>
          <a:bodyPr>
            <a:normAutofit/>
          </a:bodyPr>
          <a:lstStyle/>
          <a:p>
            <a:r>
              <a:rPr lang="en-US" dirty="0"/>
              <a:t>Lead Data Quality Engineer</a:t>
            </a:r>
          </a:p>
        </p:txBody>
      </p:sp>
      <p:pic>
        <p:nvPicPr>
          <p:cNvPr id="12" name="Picture Placeholder 11" descr="A picture containing invertebrate, bright&#10;&#10;Description automatically generated">
            <a:extLst>
              <a:ext uri="{FF2B5EF4-FFF2-40B4-BE49-F238E27FC236}">
                <a16:creationId xmlns:a16="http://schemas.microsoft.com/office/drawing/2014/main" id="{8EAD4BF4-BFFF-2D94-E7A1-00A43FA922F1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2957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135554-DE79-92F0-EBB5-AC0276EF3524}"/>
              </a:ext>
            </a:extLst>
          </p:cNvPr>
          <p:cNvSpPr txBox="1"/>
          <p:nvPr/>
        </p:nvSpPr>
        <p:spPr>
          <a:xfrm>
            <a:off x="4364476" y="337226"/>
            <a:ext cx="2652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DISCLAMER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5ACC56-9632-0948-3A12-B2A2932C3FA9}"/>
              </a:ext>
            </a:extLst>
          </p:cNvPr>
          <p:cNvSpPr txBox="1"/>
          <p:nvPr/>
        </p:nvSpPr>
        <p:spPr>
          <a:xfrm>
            <a:off x="395591" y="1728791"/>
            <a:ext cx="11290571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Author just shares his opinion but does not pretend to be the source of truth.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Author does not have a strong Test Automation background, so any constructive criticism is welcomed.</a:t>
            </a:r>
          </a:p>
        </p:txBody>
      </p:sp>
    </p:spTree>
    <p:extLst>
      <p:ext uri="{BB962C8B-B14F-4D97-AF65-F5344CB8AC3E}">
        <p14:creationId xmlns:p14="http://schemas.microsoft.com/office/powerpoint/2010/main" val="1641698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"/>
          <p:cNvSpPr txBox="1">
            <a:spLocks noGrp="1"/>
          </p:cNvSpPr>
          <p:nvPr>
            <p:ph type="title"/>
          </p:nvPr>
        </p:nvSpPr>
        <p:spPr>
          <a:xfrm>
            <a:off x="478368" y="279400"/>
            <a:ext cx="11235265" cy="4023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0" bIns="60933" rtlCol="0" anchor="ctr" anchorCtr="0">
            <a:noAutofit/>
          </a:bodyPr>
          <a:lstStyle/>
          <a:p>
            <a:pPr>
              <a:buSzPts val="2000"/>
            </a:pPr>
            <a:r>
              <a:rPr lang="en-US" b="1" dirty="0"/>
              <a:t>Overall Experience</a:t>
            </a:r>
            <a:endParaRPr dirty="0"/>
          </a:p>
        </p:txBody>
      </p:sp>
      <p:sp>
        <p:nvSpPr>
          <p:cNvPr id="176" name="Google Shape;176;p2"/>
          <p:cNvSpPr txBox="1"/>
          <p:nvPr/>
        </p:nvSpPr>
        <p:spPr>
          <a:xfrm>
            <a:off x="6997823" y="949977"/>
            <a:ext cx="4957109" cy="12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 EXPERIENCE</a:t>
            </a:r>
            <a:endParaRPr sz="2400" dirty="0"/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working experience in IT:	~10 years</a:t>
            </a:r>
            <a:endParaRPr sz="2400" dirty="0"/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|------------ Quality Assurance:		~3 years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|------------ Data Quality:		~7 years</a:t>
            </a:r>
            <a:endParaRPr sz="2400" dirty="0"/>
          </a:p>
        </p:txBody>
      </p:sp>
      <p:sp>
        <p:nvSpPr>
          <p:cNvPr id="177" name="Google Shape;177;p2"/>
          <p:cNvSpPr txBox="1"/>
          <p:nvPr/>
        </p:nvSpPr>
        <p:spPr>
          <a:xfrm>
            <a:off x="6997823" y="2455323"/>
            <a:ext cx="4713691" cy="12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PROJECTS</a:t>
            </a:r>
            <a:endParaRPr sz="2400" dirty="0"/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projects:			10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|------------ Manual Testing:		3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|------------ Data Quality:		7</a:t>
            </a:r>
            <a:endParaRPr sz="2400" dirty="0"/>
          </a:p>
        </p:txBody>
      </p:sp>
      <p:sp>
        <p:nvSpPr>
          <p:cNvPr id="178" name="Google Shape;178;p2"/>
          <p:cNvSpPr txBox="1"/>
          <p:nvPr/>
        </p:nvSpPr>
        <p:spPr>
          <a:xfrm>
            <a:off x="6997823" y="3960670"/>
            <a:ext cx="4713691" cy="20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POSITIONS / ROLES</a:t>
            </a:r>
            <a:endParaRPr sz="2400" dirty="0"/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Junior QA Engineer			1</a:t>
            </a:r>
            <a:endParaRPr sz="2400" dirty="0"/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Middle QA Engineer		1</a:t>
            </a:r>
            <a:endParaRPr sz="2400" dirty="0"/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Middle DQ Engineer		1</a:t>
            </a:r>
            <a:endParaRPr sz="2400" dirty="0"/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 Developer			1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Senior DQ Engineer			4</a:t>
            </a:r>
            <a:endParaRPr sz="2400" dirty="0"/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 DQ Engineer			4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 txBox="1"/>
          <p:nvPr/>
        </p:nvSpPr>
        <p:spPr>
          <a:xfrm>
            <a:off x="480486" y="3234241"/>
            <a:ext cx="5166781" cy="9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sz="2400" dirty="0"/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NetCracker		Feb 2014 – Sep 2016</a:t>
            </a:r>
            <a:endParaRPr sz="2400" dirty="0"/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EPAM Systems		Nov 2016 - Today</a:t>
            </a:r>
            <a:endParaRPr sz="2400" dirty="0"/>
          </a:p>
        </p:txBody>
      </p:sp>
      <p:sp>
        <p:nvSpPr>
          <p:cNvPr id="181" name="Google Shape;181;p2"/>
          <p:cNvSpPr txBox="1"/>
          <p:nvPr/>
        </p:nvSpPr>
        <p:spPr>
          <a:xfrm>
            <a:off x="480486" y="4591639"/>
            <a:ext cx="5166781" cy="4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CERTIFICATIONS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7606" y="4991749"/>
            <a:ext cx="2140623" cy="548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2942" y="4991749"/>
            <a:ext cx="1286933" cy="107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5101" y="4991749"/>
            <a:ext cx="943468" cy="107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5618BC-1996-83E5-D51F-B7734DDF3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368" y="1113369"/>
            <a:ext cx="4038600" cy="18383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8F558-DCD3-EC81-ADD1-A70D9D064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1D058-712F-DD82-4959-F0B86FAFF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9124" y="1522830"/>
            <a:ext cx="498928" cy="307777"/>
          </a:xfr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291EE-B640-801D-4A11-982E334738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99124" y="2215897"/>
            <a:ext cx="498928" cy="307777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8ACB85-D68B-5AD5-43E6-5FA2F1404F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99124" y="2898803"/>
            <a:ext cx="498928" cy="307777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CE3221-EB26-56F5-114A-7B116842EA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9124" y="3591870"/>
            <a:ext cx="498928" cy="307777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2CF74A-A6D2-6EBC-93C2-03F6508B6F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9124" y="4274776"/>
            <a:ext cx="498928" cy="307777"/>
          </a:xfr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3FA3A5-EC8C-53BE-436F-CC5CF006AD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99124" y="4957683"/>
            <a:ext cx="498928" cy="307777"/>
          </a:xfrm>
        </p:spPr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76797D-A8DB-14C3-5F4B-BE708A519F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15602" y="1522829"/>
            <a:ext cx="6728698" cy="307778"/>
          </a:xfrm>
        </p:spPr>
        <p:txBody>
          <a:bodyPr/>
          <a:lstStyle/>
          <a:p>
            <a:r>
              <a:rPr lang="en-US" dirty="0"/>
              <a:t>Author’s philosophy while working with Data Quality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141D82B-C10B-1BB9-045C-6A6B60302E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5602" y="2215897"/>
            <a:ext cx="6728698" cy="307777"/>
          </a:xfrm>
        </p:spPr>
        <p:txBody>
          <a:bodyPr/>
          <a:lstStyle/>
          <a:p>
            <a:r>
              <a:rPr lang="en-US" dirty="0"/>
              <a:t>Using templates for automated tests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95BD1E-F51A-C1EA-E433-3765992A76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15602" y="2898803"/>
            <a:ext cx="6728698" cy="307777"/>
          </a:xfrm>
        </p:spPr>
        <p:txBody>
          <a:bodyPr/>
          <a:lstStyle/>
          <a:p>
            <a:r>
              <a:rPr lang="en-US" dirty="0"/>
              <a:t>Reference files with objects listing for automated test cases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E09AC65-B8CA-C4AA-6B0F-3649F9664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15602" y="3591870"/>
            <a:ext cx="6728698" cy="307777"/>
          </a:xfrm>
        </p:spPr>
        <p:txBody>
          <a:bodyPr/>
          <a:lstStyle/>
          <a:p>
            <a:r>
              <a:rPr lang="en-US" dirty="0"/>
              <a:t>Separation of </a:t>
            </a:r>
            <a:r>
              <a:rPr lang="ru-RU" dirty="0"/>
              <a:t>«</a:t>
            </a:r>
            <a:r>
              <a:rPr lang="en-US" dirty="0"/>
              <a:t>coding</a:t>
            </a:r>
            <a:r>
              <a:rPr lang="ru-RU" dirty="0"/>
              <a:t>»</a:t>
            </a:r>
            <a:r>
              <a:rPr lang="en-US" dirty="0"/>
              <a:t> from </a:t>
            </a:r>
            <a:r>
              <a:rPr lang="ru-RU" dirty="0"/>
              <a:t>«</a:t>
            </a:r>
            <a:r>
              <a:rPr lang="en-US" dirty="0"/>
              <a:t>testing</a:t>
            </a:r>
            <a:r>
              <a:rPr lang="ru-RU" dirty="0"/>
              <a:t>»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E0156A0-E47D-016B-1742-C23C5D404F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15602" y="4274775"/>
            <a:ext cx="6728698" cy="307777"/>
          </a:xfrm>
        </p:spPr>
        <p:txBody>
          <a:bodyPr/>
          <a:lstStyle/>
          <a:p>
            <a:r>
              <a:rPr lang="en-US" dirty="0"/>
              <a:t>Analysis of defect priority based on automated metrics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FDFE434-5D75-4569-B2B2-C12795CF182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15601" y="4957683"/>
            <a:ext cx="6728697" cy="307777"/>
          </a:xfrm>
        </p:spPr>
        <p:txBody>
          <a:bodyPr/>
          <a:lstStyle/>
          <a:p>
            <a:r>
              <a:rPr lang="en-US" dirty="0"/>
              <a:t>Data Quality and Test Automation analytics</a:t>
            </a:r>
          </a:p>
        </p:txBody>
      </p:sp>
    </p:spTree>
    <p:extLst>
      <p:ext uri="{BB962C8B-B14F-4D97-AF65-F5344CB8AC3E}">
        <p14:creationId xmlns:p14="http://schemas.microsoft.com/office/powerpoint/2010/main" val="1444507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E64E2-F737-93FF-43E1-1E69ECA48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1" y="1968918"/>
            <a:ext cx="10869110" cy="2031325"/>
          </a:xfrm>
        </p:spPr>
        <p:txBody>
          <a:bodyPr/>
          <a:lstStyle/>
          <a:p>
            <a:r>
              <a:rPr lang="en-US" dirty="0"/>
              <a:t>Author’s </a:t>
            </a:r>
            <a:r>
              <a:rPr lang="en-US" dirty="0">
                <a:solidFill>
                  <a:srgbClr val="00B0F0"/>
                </a:solidFill>
              </a:rPr>
              <a:t>philosophy</a:t>
            </a:r>
            <a:r>
              <a:rPr lang="en-US" dirty="0"/>
              <a:t> while working with Data Quality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E76246-A561-5017-E88E-7DD4D2BF4C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3411" y="1071880"/>
            <a:ext cx="498928" cy="307777"/>
          </a:xfrm>
        </p:spPr>
        <p:txBody>
          <a:bodyPr/>
          <a:lstStyle/>
          <a:p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974588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90A1-CA92-FE01-C8E6-B97C895E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Author’s philosophy while working with Data Quality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6BB3B-6098-AF8A-11A1-2AE389C57EFA}"/>
              </a:ext>
            </a:extLst>
          </p:cNvPr>
          <p:cNvSpPr txBox="1"/>
          <p:nvPr/>
        </p:nvSpPr>
        <p:spPr>
          <a:xfrm>
            <a:off x="446745" y="1787157"/>
            <a:ext cx="11290571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 not overcomplicate the testing environment;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Add new tools / technologies only for dedicated reason but not because it is </a:t>
            </a:r>
            <a:r>
              <a:rPr lang="ru-RU" sz="2000" dirty="0"/>
              <a:t>«</a:t>
            </a:r>
            <a:r>
              <a:rPr lang="en-US" sz="2000" dirty="0"/>
              <a:t>cool</a:t>
            </a:r>
            <a:r>
              <a:rPr lang="ru-RU" sz="2000" dirty="0"/>
              <a:t>»</a:t>
            </a:r>
            <a:r>
              <a:rPr lang="en-US" sz="2000" dirty="0"/>
              <a:t> and </a:t>
            </a:r>
            <a:r>
              <a:rPr lang="ru-RU" sz="2000" dirty="0"/>
              <a:t>«</a:t>
            </a:r>
            <a:r>
              <a:rPr lang="en-US" sz="2000" dirty="0"/>
              <a:t>popular</a:t>
            </a:r>
            <a:r>
              <a:rPr lang="ru-RU" sz="2000" dirty="0"/>
              <a:t>»</a:t>
            </a:r>
            <a:r>
              <a:rPr lang="en-US" sz="2000" dirty="0"/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Continuously monitor and mediate higher management’s expectations from Data Quality activities;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 not blindly follow </a:t>
            </a:r>
            <a:r>
              <a:rPr lang="ru-RU" sz="2000" dirty="0"/>
              <a:t>«</a:t>
            </a:r>
            <a:r>
              <a:rPr lang="en-US" sz="2000" dirty="0"/>
              <a:t>best practices</a:t>
            </a:r>
            <a:r>
              <a:rPr lang="ru-RU" sz="2000" dirty="0"/>
              <a:t>»</a:t>
            </a:r>
            <a:r>
              <a:rPr lang="en-US" sz="2000" dirty="0"/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Working solution &gt; over-engineered solution by design patterns and best practices.</a:t>
            </a:r>
          </a:p>
        </p:txBody>
      </p:sp>
    </p:spTree>
    <p:extLst>
      <p:ext uri="{BB962C8B-B14F-4D97-AF65-F5344CB8AC3E}">
        <p14:creationId xmlns:p14="http://schemas.microsoft.com/office/powerpoint/2010/main" val="2231183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E64E2-F737-93FF-43E1-1E69ECA48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1" y="1968918"/>
            <a:ext cx="10869110" cy="2031325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00B0F0"/>
                </a:solidFill>
              </a:rPr>
              <a:t>templates</a:t>
            </a:r>
            <a:r>
              <a:rPr lang="en-US" dirty="0"/>
              <a:t> for automated tests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E76246-A561-5017-E88E-7DD4D2BF4C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3411" y="1071880"/>
            <a:ext cx="498928" cy="307777"/>
          </a:xfrm>
        </p:spPr>
        <p:txBody>
          <a:bodyPr/>
          <a:lstStyle/>
          <a:p>
            <a:r>
              <a:rPr lang="en-U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896496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90A1-CA92-FE01-C8E6-B97C895E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templates for automated tests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6BB3B-6098-AF8A-11A1-2AE389C57EFA}"/>
              </a:ext>
            </a:extLst>
          </p:cNvPr>
          <p:cNvSpPr txBox="1"/>
          <p:nvPr/>
        </p:nvSpPr>
        <p:spPr>
          <a:xfrm>
            <a:off x="416930" y="1139434"/>
            <a:ext cx="11633634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Examples: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874F4-9A00-44CD-4F34-C689E894C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30" y="1723763"/>
            <a:ext cx="6210300" cy="1971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09F076-A3DD-934C-8E8A-75CC67E3E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122" y="1723763"/>
            <a:ext cx="5113442" cy="41196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36767E-B8D2-643E-7AFC-3996FCB05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30" y="4423940"/>
            <a:ext cx="62388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01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90A1-CA92-FE01-C8E6-B97C895E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files with objects listing for automated test cases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6BB3B-6098-AF8A-11A1-2AE389C57EFA}"/>
              </a:ext>
            </a:extLst>
          </p:cNvPr>
          <p:cNvSpPr txBox="1"/>
          <p:nvPr/>
        </p:nvSpPr>
        <p:spPr>
          <a:xfrm>
            <a:off x="416930" y="1139434"/>
            <a:ext cx="1134056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Examples: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62E88-C301-0E57-3F06-28A235575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3575"/>
            <a:ext cx="12134850" cy="2990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45A7BF-FBF5-CB31-517A-D5471C3DD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6425"/>
            <a:ext cx="12011025" cy="3105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83A556-B673-2D98-D63D-5D3A1C7F0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6" y="1990725"/>
            <a:ext cx="12058650" cy="4448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4946D4-EF05-B72C-F31D-E9DCDD34A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40354"/>
            <a:ext cx="12192000" cy="42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1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PAM Master Light 2023.1">
  <a:themeElements>
    <a:clrScheme name="EPAM Light Palette ">
      <a:dk1>
        <a:srgbClr val="000000"/>
      </a:dk1>
      <a:lt1>
        <a:srgbClr val="FFFFFF"/>
      </a:lt1>
      <a:dk2>
        <a:srgbClr val="A0A0A0"/>
      </a:dk2>
      <a:lt2>
        <a:srgbClr val="FBFAFA"/>
      </a:lt2>
      <a:accent1>
        <a:srgbClr val="060606"/>
      </a:accent1>
      <a:accent2>
        <a:srgbClr val="0047FF"/>
      </a:accent2>
      <a:accent3>
        <a:srgbClr val="0078C2"/>
      </a:accent3>
      <a:accent4>
        <a:srgbClr val="8353D2"/>
      </a:accent4>
      <a:accent5>
        <a:srgbClr val="0134BB"/>
      </a:accent5>
      <a:accent6>
        <a:srgbClr val="107E8D"/>
      </a:accent6>
      <a:hlink>
        <a:srgbClr val="060606"/>
      </a:hlink>
      <a:folHlink>
        <a:srgbClr val="00000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rtlCol="0" anchor="ctr"/>
      <a:lstStyle>
        <a:defPPr algn="ctr">
          <a:defRPr sz="2400" dirty="0" err="1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600"/>
          </a:spcBef>
          <a:defRPr sz="1200" dirty="0" err="1" smtClean="0">
            <a:ea typeface="Human Sans" charset="0"/>
            <a:cs typeface="Human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7687</TotalTime>
  <Words>433</Words>
  <Application>Microsoft Office PowerPoint</Application>
  <PresentationFormat>Widescreen</PresentationFormat>
  <Paragraphs>76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Bold</vt:lpstr>
      <vt:lpstr>Calibri Light</vt:lpstr>
      <vt:lpstr>Courier New</vt:lpstr>
      <vt:lpstr>EPAM Master Light 2023.1</vt:lpstr>
      <vt:lpstr>PowerPoint Presentation</vt:lpstr>
      <vt:lpstr>PowerPoint Presentation</vt:lpstr>
      <vt:lpstr>Overall Experience</vt:lpstr>
      <vt:lpstr>Agenda</vt:lpstr>
      <vt:lpstr>Author’s philosophy while working with Data Quality</vt:lpstr>
      <vt:lpstr>Author’s philosophy while working with Data Quality</vt:lpstr>
      <vt:lpstr>Using templates for automated tests</vt:lpstr>
      <vt:lpstr>Using templates for automated tests</vt:lpstr>
      <vt:lpstr>Reference files with objects listing for automated test cases</vt:lpstr>
      <vt:lpstr>Reference files with objects listing for automated test cases</vt:lpstr>
      <vt:lpstr>Separation of «coding» from «testing»</vt:lpstr>
      <vt:lpstr>Separation of «coding» from «testing»</vt:lpstr>
      <vt:lpstr>Separation of «coding» from «testing»</vt:lpstr>
      <vt:lpstr>Analysis of defect priority based on automated metrics</vt:lpstr>
      <vt:lpstr>Analysis of defect priority based on automated metrics</vt:lpstr>
      <vt:lpstr>Analysis of defect priority based on automated metrics</vt:lpstr>
      <vt:lpstr>Data Quality and Test Automation analytics</vt:lpstr>
      <vt:lpstr>Data Quality and Test Automation analytics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Palina Vilava</dc:creator>
  <cp:lastModifiedBy>Yevhen Nikolin</cp:lastModifiedBy>
  <cp:revision>44</cp:revision>
  <dcterms:created xsi:type="dcterms:W3CDTF">2020-10-26T14:33:58Z</dcterms:created>
  <dcterms:modified xsi:type="dcterms:W3CDTF">2024-02-13T09:35:50Z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0x010100E728E1D5709B20479E02E4DACF859060</vt:lpwstr>
  </property>
</Properties>
</file>